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napToObjects="1">
      <p:cViewPr varScale="1">
        <p:scale>
          <a:sx n="108" d="100"/>
          <a:sy n="108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Photodarlingtons are darlingting transistors which are bipolar transistor pairs connected in such a way that the current amplified by one is fed into the other and amplified by that also giving overall high amplification.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Fresnel (Pronounced: Frenor or Fi - no-r)  is a flat lens made of a number of concentric rings, to reduce spherical aberration)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NAVSTAR  is a network of U.S. satellites that provide global positioning system (GPS) services</a:t>
            </a:r>
          </a:p>
          <a:p>
            <a:endParaRPr/>
          </a:p>
          <a:p>
            <a:r>
              <a:t>A satellite navigation system with global coverage may be termed a global navigation satellite system (GNSS).</a:t>
            </a:r>
          </a:p>
          <a:p>
            <a:endParaRPr/>
          </a:p>
          <a:p>
            <a:r>
              <a:t>E.g. United States NAVSTAR Global Positioning System (GPS), Russian GLONASS and the European Union's Galileo.</a:t>
            </a:r>
          </a:p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48BC0"/>
            </a:gs>
            <a:gs pos="50000">
              <a:srgbClr val="C3B7FD"/>
            </a:gs>
            <a:gs pos="100000">
              <a:srgbClr val="948BC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C3B7FD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defRPr sz="1800"/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 defTabSz="457200"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▪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05345" marR="0" indent="-29094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916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Sensors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Heat vision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▪"/>
              <a:defRPr sz="2400"/>
            </a:pPr>
            <a:r>
              <a:t>Heat can be “seen” at a distance. Recall temperature = heat/atom. At room temp each atom has average energy 6.3 x 10</a:t>
            </a:r>
            <a:r>
              <a:rPr baseline="30000"/>
              <a:t>-21</a:t>
            </a:r>
            <a:r>
              <a:t> J (lecture 10). 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▪"/>
              <a:defRPr sz="2400"/>
            </a:pPr>
            <a:r>
              <a:t>Some of this energy is emitted as photons.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▪"/>
              <a:defRPr sz="2400"/>
            </a:pPr>
            <a:r>
              <a:t>A photon of energy E and frequency f satisfies:</a:t>
            </a:r>
            <a:br/>
            <a:r>
              <a:t/>
            </a:r>
            <a:br/>
            <a:r>
              <a:t>                                E = h f </a:t>
            </a:r>
            <a:br/>
            <a:r>
              <a:t/>
            </a:r>
            <a:br/>
            <a:r>
              <a:t>where h is Planck’s constant = 6.63 x 10</a:t>
            </a:r>
            <a:r>
              <a:rPr baseline="30000"/>
              <a:t>-34</a:t>
            </a:r>
            <a:r>
              <a:t> J sec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▪"/>
              <a:defRPr sz="2400"/>
            </a:pPr>
            <a:r>
              <a:t>Thermal photons have frequency ~ 10</a:t>
            </a:r>
            <a:r>
              <a:rPr baseline="30000"/>
              <a:t>13</a:t>
            </a:r>
            <a:r>
              <a:t> Hz and wavelength ~ 30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μ</a:t>
            </a:r>
            <a:r>
              <a:t>m 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▪"/>
              <a:defRPr sz="2400"/>
            </a:pPr>
            <a:r>
              <a:t>This is in the far infrared range. Sensors that respond to those wavelengths can “see” warm objects without other illumination.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 idx="4294967295"/>
          </p:nvPr>
        </p:nvSpPr>
        <p:spPr>
          <a:xfrm>
            <a:off x="685800" y="76982"/>
            <a:ext cx="7772400" cy="990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Thermal imagers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sz="quarter" idx="4294967295"/>
          </p:nvPr>
        </p:nvSpPr>
        <p:spPr>
          <a:xfrm>
            <a:off x="723900" y="1242357"/>
            <a:ext cx="4854910" cy="21242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0890" indent="-270890" defTabSz="722376">
              <a:spcBef>
                <a:spcPts val="500"/>
              </a:spcBef>
              <a:buChar char="▪"/>
              <a:defRPr sz="2212"/>
            </a:pPr>
            <a:r>
              <a:t>Far infrared CCD cameras exist for 10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μ</a:t>
            </a:r>
            <a:r>
              <a:t>m and above, but are much more sophisticated (and expensive) than near-infrared CCDs. </a:t>
            </a:r>
          </a:p>
          <a:p>
            <a:pPr marL="270890" indent="-270890" defTabSz="722376">
              <a:spcBef>
                <a:spcPts val="500"/>
              </a:spcBef>
              <a:buChar char="▪"/>
              <a:defRPr sz="2212"/>
            </a:pPr>
            <a:r>
              <a:t>Generally many $1000s </a:t>
            </a:r>
          </a:p>
        </p:txBody>
      </p:sp>
      <p:pic>
        <p:nvPicPr>
          <p:cNvPr id="60" name="ir5552.jpg" descr="ir55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8556" y="1324972"/>
            <a:ext cx="1941514" cy="266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555_FPA_iR_image_of_human__pitch_darkness.jpg" descr="555_FPA_iR_image_of_human__pitch_darknes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986" y="3733800"/>
            <a:ext cx="3352801" cy="2279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0338" y="3780767"/>
            <a:ext cx="3977520" cy="298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Thermal sensors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half" idx="4294967295"/>
          </p:nvPr>
        </p:nvSpPr>
        <p:spPr>
          <a:xfrm>
            <a:off x="276207" y="1524000"/>
            <a:ext cx="4401297" cy="51464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8035" indent="-288035" defTabSz="768095">
              <a:lnSpc>
                <a:spcPct val="90000"/>
              </a:lnSpc>
              <a:spcBef>
                <a:spcPts val="500"/>
              </a:spcBef>
              <a:buChar char="▪"/>
              <a:defRPr sz="2351"/>
            </a:pPr>
            <a:r>
              <a:rPr dirty="0"/>
              <a:t>PIR (Pyroelectric/Passive InfraRed) sensors can detect IR heat radiation (7-20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μ</a:t>
            </a:r>
            <a:r>
              <a:rPr dirty="0"/>
              <a:t>m typical). </a:t>
            </a:r>
          </a:p>
          <a:p>
            <a:pPr marL="288035" indent="-288035" defTabSz="768095">
              <a:lnSpc>
                <a:spcPct val="90000"/>
              </a:lnSpc>
              <a:spcBef>
                <a:spcPts val="500"/>
              </a:spcBef>
              <a:buChar char="▪"/>
              <a:defRPr sz="2351"/>
            </a:pPr>
            <a:r>
              <a:rPr dirty="0"/>
              <a:t>They are simple, cheap and common. The basis of security system “motion detectors”. </a:t>
            </a:r>
          </a:p>
          <a:p>
            <a:pPr marL="288035" indent="-288035" defTabSz="768095">
              <a:lnSpc>
                <a:spcPct val="90000"/>
              </a:lnSpc>
              <a:spcBef>
                <a:spcPts val="500"/>
              </a:spcBef>
              <a:buChar char="▪"/>
              <a:defRPr sz="2351"/>
            </a:pPr>
            <a:r>
              <a:rPr dirty="0"/>
              <a:t>Most PIR sensors contain </a:t>
            </a:r>
            <a:br>
              <a:rPr dirty="0"/>
            </a:br>
            <a:r>
              <a:rPr dirty="0"/>
              <a:t>two or four sensors with </a:t>
            </a:r>
            <a:br>
              <a:rPr dirty="0"/>
            </a:br>
            <a:r>
              <a:rPr dirty="0"/>
              <a:t>different viewing regions. </a:t>
            </a:r>
          </a:p>
          <a:p>
            <a:pPr marL="288035" indent="-288035" defTabSz="768095">
              <a:lnSpc>
                <a:spcPct val="90000"/>
              </a:lnSpc>
              <a:spcBef>
                <a:spcPts val="500"/>
              </a:spcBef>
              <a:buChar char="▪"/>
              <a:defRPr sz="2351"/>
            </a:pPr>
            <a:r>
              <a:rPr dirty="0"/>
              <a:t>They detect a change </a:t>
            </a:r>
            <a:br>
              <a:rPr dirty="0"/>
            </a:br>
            <a:r>
              <a:rPr dirty="0"/>
              <a:t>in the difference between </a:t>
            </a:r>
            <a:br>
              <a:rPr dirty="0"/>
            </a:br>
            <a:r>
              <a:rPr dirty="0"/>
              <a:t>the signals and give a </a:t>
            </a:r>
            <a:br>
              <a:rPr dirty="0"/>
            </a:br>
            <a:r>
              <a:rPr dirty="0"/>
              <a:t>binary output.</a:t>
            </a:r>
          </a:p>
        </p:txBody>
      </p:sp>
      <p:pic>
        <p:nvPicPr>
          <p:cNvPr id="66" name="pir-sensor.jpg" descr="pir-sensor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5297" y="4285506"/>
            <a:ext cx="24384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4831" y="1225667"/>
            <a:ext cx="3255479" cy="3255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Thermal sensors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80772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A few component PIR sensors are available that provide the PIR analog signals directly.</a:t>
            </a:r>
          </a:p>
          <a:p>
            <a:pPr>
              <a:buChar char="▪"/>
            </a:pPr>
            <a:r>
              <a:t>Eltec two-element sensor, shown with matching fresnel IR lens and mounting:</a:t>
            </a:r>
          </a:p>
          <a:p>
            <a:pPr>
              <a:buChar char="▪"/>
            </a:pPr>
            <a:r>
              <a:t>NAIS ultra-compact </a:t>
            </a:r>
            <a:br/>
            <a:r>
              <a:t>PIR sensor</a:t>
            </a:r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buChar char="▪"/>
            </a:pPr>
            <a:r>
              <a:t>Note: PIR sensors are slow</a:t>
            </a:r>
            <a:br/>
            <a:r>
              <a:t>with time constants ~ 1 sec</a:t>
            </a:r>
          </a:p>
        </p:txBody>
      </p:sp>
      <p:pic>
        <p:nvPicPr>
          <p:cNvPr id="71" name="R3-PYRO1.jpg" descr="R3-PYRO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8702" y="3018874"/>
            <a:ext cx="2362201" cy="1603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R3-PYRO1c.jpg" descr="R3-PYRO1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7207" y="4851139"/>
            <a:ext cx="16002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nais-PIR.png" descr="nais-PIR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78470" y="5159381"/>
            <a:ext cx="917576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Sound sensing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half" idx="4294967295"/>
          </p:nvPr>
        </p:nvSpPr>
        <p:spPr>
          <a:xfrm>
            <a:off x="2265474" y="1193134"/>
            <a:ext cx="6745931" cy="30453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Microphone types: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Dynamic (magnetic), high-quality, size, cost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Piezoelectric, small, cheap, fair quality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Condenser, good quality, cheap, small</a:t>
            </a:r>
          </a:p>
          <a:p>
            <a:pPr>
              <a:buChar char="▪"/>
            </a:pPr>
            <a:r>
              <a:t>Condenser mikes are the most common, and range from low-end to top-end in performance.</a:t>
            </a:r>
          </a:p>
        </p:txBody>
      </p:sp>
      <p:pic>
        <p:nvPicPr>
          <p:cNvPr id="79" name="B-Band_Condenser_microphone.jpg" descr="B-Band_Condenser_microphone"/>
          <p:cNvPicPr>
            <a:picLocks noChangeAspect="1"/>
          </p:cNvPicPr>
          <p:nvPr/>
        </p:nvPicPr>
        <p:blipFill>
          <a:blip r:embed="rId2">
            <a:extLst/>
          </a:blip>
          <a:srcRect l="9659"/>
          <a:stretch>
            <a:fillRect/>
          </a:stretch>
        </p:blipFill>
        <p:spPr>
          <a:xfrm>
            <a:off x="3035013" y="4419600"/>
            <a:ext cx="3441987" cy="2000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pex450.png" descr="apex4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0042" y="4371975"/>
            <a:ext cx="1504951" cy="209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31195" r="31195"/>
          <a:stretch>
            <a:fillRect/>
          </a:stretch>
        </p:blipFill>
        <p:spPr>
          <a:xfrm>
            <a:off x="306867" y="3199774"/>
            <a:ext cx="1432870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Sound sensing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80010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Most condenser mikes include a built-in amplifier, and must be connected to a voltage supply through a resistor. </a:t>
            </a:r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buChar char="▪"/>
            </a:pPr>
            <a:r>
              <a:t>Almost any microphone will need further amplification before being fed to an A/D. Many audio preamp ICs can be used for this. </a:t>
            </a:r>
          </a:p>
        </p:txBody>
      </p:sp>
      <p:pic>
        <p:nvPicPr>
          <p:cNvPr id="85" name="c11pic2.png" descr="c11pic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2850850"/>
            <a:ext cx="4419600" cy="1808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Distance sensors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4294967295"/>
          </p:nvPr>
        </p:nvSpPr>
        <p:spPr>
          <a:xfrm>
            <a:off x="685800" y="1523999"/>
            <a:ext cx="7924800" cy="4572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Many kinds. At the low end, IR range sensors (Sharp sensor example).</a:t>
            </a:r>
          </a:p>
          <a:p>
            <a:pPr>
              <a:buChar char="▪"/>
            </a:pPr>
            <a:r>
              <a:t>An LED transmits (modulated) light, a phototransistor detects the strength of the modulated return signal. Good to a few ft.</a:t>
            </a:r>
          </a:p>
        </p:txBody>
      </p:sp>
      <p:pic>
        <p:nvPicPr>
          <p:cNvPr id="89" name="IR1Xd.jpg" descr="IR1X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4038600"/>
            <a:ext cx="3810000" cy="2305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Distance sensors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4294967295"/>
          </p:nvPr>
        </p:nvSpPr>
        <p:spPr>
          <a:xfrm>
            <a:off x="685800" y="1523999"/>
            <a:ext cx="7924800" cy="4572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Sonar sensors. Polaroid sells several sonar modules that are very popular in mobile robot applications. Several pulses per second.</a:t>
            </a:r>
          </a:p>
          <a:p>
            <a:pPr>
              <a:buChar char="▪"/>
            </a:pPr>
            <a:r>
              <a:t>Can measure range up to 30 inches or more. </a:t>
            </a:r>
          </a:p>
        </p:txBody>
      </p:sp>
      <p:pic>
        <p:nvPicPr>
          <p:cNvPr id="93" name="trns_fnt.jpg" descr="trns_fnt"/>
          <p:cNvPicPr>
            <a:picLocks noChangeAspect="1"/>
          </p:cNvPicPr>
          <p:nvPr/>
        </p:nvPicPr>
        <p:blipFill>
          <a:blip r:embed="rId2">
            <a:extLst/>
          </a:blip>
          <a:srcRect l="36264"/>
          <a:stretch>
            <a:fillRect/>
          </a:stretch>
        </p:blipFill>
        <p:spPr>
          <a:xfrm>
            <a:off x="990600" y="3733800"/>
            <a:ext cx="4419600" cy="251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R11-6500.jpg" descr="R11-65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8800" y="3733800"/>
            <a:ext cx="2819400" cy="2532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Touch sensors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We have several overlay touch screens (&lt; $100) for laptop screens. </a:t>
            </a:r>
          </a:p>
          <a:p>
            <a:pPr>
              <a:buChar char="▪"/>
            </a:pPr>
            <a:r>
              <a:t>Tactex makes high-performance touch surfaces:</a:t>
            </a:r>
          </a:p>
          <a:p>
            <a:pPr>
              <a:buChar char="▪"/>
            </a:pPr>
            <a:r>
              <a:t>They respond to multiple</a:t>
            </a:r>
            <a:br/>
            <a:r>
              <a:t>finger contacts, 8000</a:t>
            </a:r>
            <a:br/>
            <a:r>
              <a:t>samples/sec. </a:t>
            </a:r>
          </a:p>
          <a:p>
            <a:pPr>
              <a:buChar char="▪"/>
            </a:pPr>
            <a:r>
              <a:t>Intended for digital music</a:t>
            </a:r>
            <a:br/>
            <a:r>
              <a:t>input, and other expressive</a:t>
            </a:r>
            <a:br/>
            <a:r>
              <a:t>interactions.</a:t>
            </a:r>
          </a:p>
        </p:txBody>
      </p:sp>
      <p:pic>
        <p:nvPicPr>
          <p:cNvPr id="98" name="NTP01_2s.jpg" descr="NTP01_2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352800"/>
            <a:ext cx="2743200" cy="273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Touch sensors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Piezoelectric film creates voltages in response to strain. It can be cut to custom shapes for special-purpose sensors. </a:t>
            </a:r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buChar char="▪"/>
            </a:pPr>
            <a:r>
              <a:t>Sensors include accelerometers, bend sensors, hydrophones,… </a:t>
            </a:r>
          </a:p>
          <a:p>
            <a:pPr>
              <a:buChar char="▪"/>
            </a:pPr>
            <a:r>
              <a:t>MSI (Measurement Specialists Inc.) sells a variety of piezo film products. </a:t>
            </a:r>
          </a:p>
        </p:txBody>
      </p:sp>
      <p:pic>
        <p:nvPicPr>
          <p:cNvPr id="102" name="sensor2_66.jpg" descr="sensor2_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200" y="3048000"/>
            <a:ext cx="2501900" cy="10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Sensors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We’ll discuss sensors for: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Light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Heat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Sound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Distance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Touch/pressure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Displacement/angle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Location/heading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Movement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Acceleration</a:t>
            </a:r>
          </a:p>
          <a:p>
            <a:pPr marL="742950" lvl="1" indent="-285750">
              <a:spcBef>
                <a:spcPts val="0"/>
              </a:spcBef>
              <a:defRPr sz="2400"/>
            </a:pPr>
            <a:r>
              <a:t>Chemicals/scents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Displacement/Angle Sensors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A very simple way to measure displacement or angle is to use a potentiometer as a voltage divider with output to an A/D converter. </a:t>
            </a:r>
          </a:p>
          <a:p>
            <a:pPr>
              <a:buChar char="▪"/>
            </a:pPr>
            <a:r>
              <a:t>Precision potentiometers come in both linear and multi-rotation angular types. </a:t>
            </a:r>
          </a:p>
        </p:txBody>
      </p:sp>
      <p:pic>
        <p:nvPicPr>
          <p:cNvPr id="106" name="home_dmg.jpg" descr="home_dm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4191000"/>
            <a:ext cx="2209800" cy="220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home_dl30.jpg" descr="home_dl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0" y="4191000"/>
            <a:ext cx="2209800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Displacement/Angle Sensors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Encoders measure relative displacement. </a:t>
            </a:r>
          </a:p>
          <a:p>
            <a:pPr>
              <a:buChar char="▪"/>
            </a:pPr>
            <a:r>
              <a:t>A pattern of light-dark bars is attached to the moving element. </a:t>
            </a:r>
          </a:p>
          <a:p>
            <a:pPr>
              <a:buChar char="▪"/>
            </a:pPr>
            <a:r>
              <a:t>Light sensors observe each region. </a:t>
            </a:r>
          </a:p>
          <a:p>
            <a:pPr>
              <a:buChar char="▪"/>
            </a:pPr>
            <a:r>
              <a:t>The number of transitions encodes the movement in either direction.</a:t>
            </a:r>
          </a:p>
        </p:txBody>
      </p:sp>
      <p:pic>
        <p:nvPicPr>
          <p:cNvPr id="111" name="ShaftEncoder.png" descr="ShaftEncoder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0" y="4419600"/>
            <a:ext cx="3276600" cy="222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encoder_disk.png" descr="encoder_dis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4572000"/>
            <a:ext cx="1855788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2660650" y="5978525"/>
            <a:ext cx="46038" cy="41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72" y="0"/>
                </a:moveTo>
                <a:lnTo>
                  <a:pt x="0" y="6326"/>
                </a:lnTo>
                <a:lnTo>
                  <a:pt x="0" y="15274"/>
                </a:lnTo>
                <a:lnTo>
                  <a:pt x="5672" y="21600"/>
                </a:lnTo>
                <a:lnTo>
                  <a:pt x="15928" y="21600"/>
                </a:lnTo>
                <a:lnTo>
                  <a:pt x="21600" y="15274"/>
                </a:lnTo>
                <a:lnTo>
                  <a:pt x="21600" y="6326"/>
                </a:lnTo>
                <a:lnTo>
                  <a:pt x="15928" y="0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457200">
              <a:defRPr sz="1800"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2509837" y="6127750"/>
            <a:ext cx="46038" cy="41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72" y="0"/>
                </a:moveTo>
                <a:lnTo>
                  <a:pt x="0" y="6326"/>
                </a:lnTo>
                <a:lnTo>
                  <a:pt x="0" y="15274"/>
                </a:lnTo>
                <a:lnTo>
                  <a:pt x="5672" y="21600"/>
                </a:lnTo>
                <a:lnTo>
                  <a:pt x="15928" y="21600"/>
                </a:lnTo>
                <a:lnTo>
                  <a:pt x="21600" y="15274"/>
                </a:lnTo>
                <a:lnTo>
                  <a:pt x="21600" y="6326"/>
                </a:lnTo>
                <a:lnTo>
                  <a:pt x="15928" y="0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457200">
              <a:defRPr sz="1800"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2471737" y="6165850"/>
            <a:ext cx="23967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1600"/>
            </a:lvl1pPr>
          </a:lstStyle>
          <a:p>
            <a:r>
              <a:t>A</a:t>
            </a:r>
          </a:p>
        </p:txBody>
      </p:sp>
      <p:sp>
        <p:nvSpPr>
          <p:cNvPr id="116" name="Shape 116"/>
          <p:cNvSpPr/>
          <p:nvPr/>
        </p:nvSpPr>
        <p:spPr>
          <a:xfrm>
            <a:off x="2697162" y="5940425"/>
            <a:ext cx="23967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57200">
              <a:defRPr sz="1600"/>
            </a:lvl1pPr>
          </a:lstStyle>
          <a:p>
            <a:r>
              <a:t>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Location/Direction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GPS provides location in LAT/LONG coords. </a:t>
            </a:r>
          </a:p>
          <a:p>
            <a:pPr>
              <a:buChar char="▪"/>
            </a:pPr>
            <a:r>
              <a:t>Standard NAVSTAR systems good to ~ 5m.</a:t>
            </a:r>
          </a:p>
          <a:p>
            <a:pPr>
              <a:buChar char="▪"/>
            </a:pPr>
            <a:r>
              <a:t>Survey grade GPS accurate to a few inches. </a:t>
            </a:r>
          </a:p>
          <a:p>
            <a:pPr>
              <a:buChar char="▪"/>
            </a:pPr>
            <a:r>
              <a:t>Location calibration points may push consumer accuracy toward the latter figure.</a:t>
            </a:r>
          </a:p>
          <a:p>
            <a:pPr>
              <a:buChar char="▪"/>
            </a:pPr>
            <a:r>
              <a:t>Bluetooth GPS modules</a:t>
            </a:r>
            <a:br/>
            <a:r>
              <a:t>now ~ $200. </a:t>
            </a:r>
          </a:p>
          <a:p>
            <a:pPr>
              <a:buChar char="▪"/>
            </a:pPr>
            <a:r>
              <a:t>Cost increment for GPS </a:t>
            </a:r>
            <a:br/>
            <a:r>
              <a:t>in CDMA cell phones ~ $5</a:t>
            </a:r>
          </a:p>
        </p:txBody>
      </p:sp>
      <p:pic>
        <p:nvPicPr>
          <p:cNvPr id="120" name="GPS.png" descr="G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6400" y="4267200"/>
            <a:ext cx="2667000" cy="2000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Location/Direction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Small magnetic compasses are available, such as the trekker ($65 kit):</a:t>
            </a:r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spcBef>
                <a:spcPts val="500"/>
              </a:spcBef>
              <a:buChar char="▪"/>
            </a:pPr>
            <a:endParaRPr/>
          </a:p>
          <a:p>
            <a:pPr>
              <a:buChar char="▪"/>
            </a:pPr>
            <a:r>
              <a:t>Can be tricky to use magnetic compass data indoors, but may have good luck with it in non-metallic robots. </a:t>
            </a:r>
          </a:p>
        </p:txBody>
      </p:sp>
      <p:pic>
        <p:nvPicPr>
          <p:cNvPr id="126" name="cmps3pin.jpg" descr="cmps3pi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2667000"/>
            <a:ext cx="3810000" cy="207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Location/Direction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Gyroscopes maintain direction information with fast response time. </a:t>
            </a:r>
          </a:p>
          <a:p>
            <a:pPr>
              <a:buChar char="▪"/>
            </a:pPr>
            <a:r>
              <a:t>Small gyros were developed for model helicopter use. 270 Hz update. </a:t>
            </a:r>
          </a:p>
        </p:txBody>
      </p:sp>
      <p:pic>
        <p:nvPicPr>
          <p:cNvPr id="130" name="gyro01.jpeg" descr="gyro0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400" y="3581400"/>
            <a:ext cx="3733800" cy="2728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Acceleration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4294967295"/>
          </p:nvPr>
        </p:nvSpPr>
        <p:spPr>
          <a:xfrm>
            <a:off x="685800" y="1524000"/>
            <a:ext cx="7924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Accelerometers are based either on MEMs or piezo-electric components. </a:t>
            </a:r>
          </a:p>
          <a:p>
            <a:pPr>
              <a:buChar char="▪"/>
            </a:pPr>
            <a:r>
              <a:t>Analog devices ADXL-series is a good example: ADXL202</a:t>
            </a:r>
          </a:p>
          <a:p>
            <a:pPr>
              <a:buChar char="▪"/>
            </a:pPr>
            <a:r>
              <a:t>2-axis</a:t>
            </a:r>
          </a:p>
          <a:p>
            <a:pPr>
              <a:buChar char="▪"/>
            </a:pPr>
            <a:r>
              <a:t>2 mg resolution, 60 Hz</a:t>
            </a:r>
          </a:p>
          <a:p>
            <a:pPr>
              <a:buChar char="▪"/>
            </a:pPr>
            <a:r>
              <a:t>6 kHz sensing range</a:t>
            </a:r>
          </a:p>
          <a:p>
            <a:pPr>
              <a:buChar char="▪"/>
            </a:pPr>
            <a:r>
              <a:t>~ $20 and dropping.</a:t>
            </a:r>
          </a:p>
        </p:txBody>
      </p:sp>
      <p:pic>
        <p:nvPicPr>
          <p:cNvPr id="134" name="adxl202.jpg" descr="adxl2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3505200"/>
            <a:ext cx="2162175" cy="235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Light energy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For a sensor, we’re interested in the light power that falls on a unit area, and how well the sensor converts that into a signal.</a:t>
            </a:r>
          </a:p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A common unit is the lux which measures apparent brightness (power multiplied by the human eye’s sensitivity). </a:t>
            </a:r>
          </a:p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Lux (symbol lx) is the SI unit for illuminance and luminous emittance (Measuring Luminous Flux per unit area).</a:t>
            </a:r>
          </a:p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1 lux of yellow light is about 0.0015 W/m</a:t>
            </a:r>
            <a:r>
              <a:rPr baseline="29674"/>
              <a:t>2</a:t>
            </a:r>
            <a:r>
              <a:t>.</a:t>
            </a:r>
          </a:p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1 lux of green light (50% eff.) is 0.0029 W/m</a:t>
            </a:r>
            <a:r>
              <a:rPr baseline="29674"/>
              <a:t>2</a:t>
            </a:r>
            <a:r>
              <a:t>.</a:t>
            </a:r>
          </a:p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Sunlight corresponds to about 50,000 lux </a:t>
            </a:r>
          </a:p>
          <a:p>
            <a:pPr marL="294894" indent="-294894" defTabSz="786384">
              <a:spcBef>
                <a:spcPts val="500"/>
              </a:spcBef>
              <a:buChar char="▪"/>
              <a:defRPr sz="2408"/>
            </a:pPr>
            <a:r>
              <a:t>Artificial light typically 500-1000 lux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Light sensors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Simplest light sensor is an LDR (Light-Dependent Resistor).</a:t>
            </a:r>
          </a:p>
          <a:p>
            <a:pPr>
              <a:buChar char="▪"/>
            </a:pPr>
            <a:r>
              <a:t>Optical characteristics close to human eye. </a:t>
            </a:r>
          </a:p>
          <a:p>
            <a:pPr>
              <a:buChar char="▪"/>
            </a:pPr>
            <a:r>
              <a:t>Can be used to feed an A/D directly without amplification (one resistor in a voltage divider).</a:t>
            </a:r>
          </a:p>
          <a:p>
            <a:pPr>
              <a:buChar char="▪"/>
            </a:pPr>
            <a:r>
              <a:t>Common material is CdS</a:t>
            </a:r>
            <a:br/>
            <a:r>
              <a:t>(Cadmium Sulphide)</a:t>
            </a:r>
          </a:p>
          <a:p>
            <a:pPr>
              <a:buChar char="▪"/>
            </a:pPr>
            <a:r>
              <a:t>Sensitivity: dark 1 M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Ω</a:t>
            </a:r>
            <a:r>
              <a:t>,</a:t>
            </a:r>
            <a:br/>
            <a:r>
              <a:t>10 lux 40 k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Ω</a:t>
            </a:r>
            <a:r>
              <a:t>,</a:t>
            </a:r>
            <a:br/>
            <a:r>
              <a:t>1000 lux 400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Ω</a:t>
            </a:r>
            <a:r>
              <a:t>. </a:t>
            </a:r>
          </a:p>
        </p:txBody>
      </p:sp>
      <p:pic>
        <p:nvPicPr>
          <p:cNvPr id="31" name="ldr.jpg" descr="ldr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00" y="4038600"/>
            <a:ext cx="2438400" cy="187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Light sensors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rPr dirty="0"/>
              <a:t>Semiconductor light sensors include: photodiodes, phototransistors, photodarlingtons.</a:t>
            </a:r>
          </a:p>
          <a:p>
            <a:pPr>
              <a:buChar char="▪"/>
            </a:pPr>
            <a:r>
              <a:rPr dirty="0"/>
              <a:t>All of these have similar noise performance, but phototransistors and darlingtons have better sensitivity (more current for given light input). </a:t>
            </a:r>
          </a:p>
          <a:p>
            <a:pPr>
              <a:buChar char="▪"/>
            </a:pPr>
            <a:r>
              <a:rPr dirty="0"/>
              <a:t>Phototransistor:</a:t>
            </a:r>
            <a:br>
              <a:rPr dirty="0"/>
            </a:br>
            <a:r>
              <a:rPr dirty="0"/>
              <a:t>1 mA @ 1000 lux</a:t>
            </a:r>
          </a:p>
          <a:p>
            <a:pPr>
              <a:buChar char="▪"/>
            </a:pPr>
            <a:r>
              <a:rPr dirty="0"/>
              <a:t>Photodarlingtons</a:t>
            </a:r>
            <a:br>
              <a:rPr dirty="0"/>
            </a:br>
            <a:r>
              <a:rPr dirty="0"/>
              <a:t>up to 100x this </a:t>
            </a:r>
            <a:br>
              <a:rPr dirty="0"/>
            </a:br>
            <a:r>
              <a:rPr dirty="0"/>
              <a:t>sensitivity.</a:t>
            </a:r>
          </a:p>
        </p:txBody>
      </p:sp>
      <p:pic>
        <p:nvPicPr>
          <p:cNvPr id="35" name="news-d.jpg" descr="news-d"/>
          <p:cNvPicPr>
            <a:picLocks noChangeAspect="1"/>
          </p:cNvPicPr>
          <p:nvPr/>
        </p:nvPicPr>
        <p:blipFill>
          <a:blip r:embed="rId3">
            <a:extLst/>
          </a:blip>
          <a:srcRect t="42500"/>
          <a:stretch>
            <a:fillRect/>
          </a:stretch>
        </p:blipFill>
        <p:spPr>
          <a:xfrm>
            <a:off x="5410200" y="4114800"/>
            <a:ext cx="3048000" cy="175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89" y="4261340"/>
            <a:ext cx="1527022" cy="205039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Light sensors – high end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At the cutting edge of light sensor sensitivity are Avalanche (breakdown) photodiodes. </a:t>
            </a:r>
          </a:p>
          <a:p>
            <a:pPr>
              <a:buChar char="▪"/>
            </a:pPr>
            <a:r>
              <a:t>Large voltages applied to these diodes accelerate electrons to “collide” with the semiconductor lattice, creating more charges. </a:t>
            </a:r>
          </a:p>
          <a:p>
            <a:pPr>
              <a:buChar char="▪"/>
            </a:pPr>
            <a:r>
              <a:t>These devices have quantum efficiencies</a:t>
            </a:r>
            <a:br/>
            <a:r>
              <a:t>around 90% and extremely low noise. </a:t>
            </a:r>
          </a:p>
          <a:p>
            <a:pPr>
              <a:buChar char="▪"/>
            </a:pPr>
            <a:r>
              <a:t>They are now made with</a:t>
            </a:r>
            <a:br/>
            <a:r>
              <a:t>large collection areas and</a:t>
            </a:r>
            <a:br/>
            <a:r>
              <a:t>known as LAAPDs (Large-</a:t>
            </a:r>
            <a:br/>
            <a:r>
              <a:t>Area Avalanche Photo-Diode)</a:t>
            </a:r>
          </a:p>
        </p:txBody>
      </p:sp>
      <p:pic>
        <p:nvPicPr>
          <p:cNvPr id="41" name="PTB07991_b.jpg" descr="PTB07991_b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200" y="4724400"/>
            <a:ext cx="1752600" cy="1630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Light sensors – cameras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8035" indent="-288035" defTabSz="768095">
              <a:spcBef>
                <a:spcPts val="500"/>
              </a:spcBef>
              <a:buChar char="▪"/>
              <a:defRPr sz="2351"/>
            </a:pPr>
            <a:r>
              <a:t>Two solid-state camera types: CCD and CMOS.</a:t>
            </a:r>
          </a:p>
          <a:p>
            <a:pPr marL="288035" indent="-288035" defTabSz="768095">
              <a:spcBef>
                <a:spcPts val="500"/>
              </a:spcBef>
              <a:buChar char="▪"/>
              <a:defRPr sz="2351"/>
            </a:pPr>
            <a:r>
              <a:t>Charge Coupled Device (CCD) is an integrated circuit etched onto a silicon surface forming light sensitive elements called pixels.</a:t>
            </a:r>
          </a:p>
          <a:p>
            <a:pPr marL="288035" indent="-288035" defTabSz="768095">
              <a:spcBef>
                <a:spcPts val="500"/>
              </a:spcBef>
              <a:buChar char="▪"/>
              <a:defRPr sz="2351"/>
            </a:pPr>
            <a:r>
              <a:t>CCD is the more mature technology, and has the widest performance range. </a:t>
            </a:r>
          </a:p>
          <a:p>
            <a:pPr marL="624077" lvl="1" indent="-240029" defTabSz="768095">
              <a:spcBef>
                <a:spcPts val="0"/>
              </a:spcBef>
              <a:defRPr sz="2016"/>
            </a:pPr>
            <a:r>
              <a:t>8 Mpixel size for cameras</a:t>
            </a:r>
          </a:p>
          <a:p>
            <a:pPr marL="624077" lvl="1" indent="-240029" defTabSz="768095">
              <a:spcBef>
                <a:spcPts val="0"/>
              </a:spcBef>
              <a:defRPr sz="2016"/>
            </a:pPr>
            <a:r>
              <a:t>Low noise/ high efficiency for astronomy etc. </a:t>
            </a:r>
          </a:p>
          <a:p>
            <a:pPr marL="624077" lvl="1" indent="-240029" defTabSz="768095">
              <a:spcBef>
                <a:spcPts val="0"/>
              </a:spcBef>
              <a:defRPr sz="2016"/>
            </a:pPr>
            <a:r>
              <a:t>Good sensitivity (low as 0.0003 lux, starlight)</a:t>
            </a:r>
          </a:p>
          <a:p>
            <a:pPr marL="288035" indent="-288035" defTabSz="768095">
              <a:spcBef>
                <a:spcPts val="500"/>
              </a:spcBef>
              <a:buChar char="▪"/>
              <a:defRPr sz="2351"/>
            </a:pPr>
            <a:r>
              <a:t>CCDs require several chips,</a:t>
            </a:r>
            <a:br/>
            <a:r>
              <a:t>but are still cheap ($50 +)</a:t>
            </a:r>
          </a:p>
          <a:p>
            <a:pPr marL="288035" indent="-288035" defTabSz="768095">
              <a:spcBef>
                <a:spcPts val="500"/>
              </a:spcBef>
              <a:buChar char="▪"/>
              <a:defRPr sz="2351"/>
            </a:pPr>
            <a:r>
              <a:t>Most CCDs work in near infrared</a:t>
            </a:r>
            <a:br/>
            <a:r>
              <a:t>and can be used for night vision</a:t>
            </a:r>
            <a:br/>
            <a:r>
              <a:rPr b="1"/>
              <a:t>if</a:t>
            </a:r>
            <a:r>
              <a:t> an IR light source is used.</a:t>
            </a:r>
          </a:p>
        </p:txBody>
      </p:sp>
      <p:pic>
        <p:nvPicPr>
          <p:cNvPr id="45" name="CCDpinhole.jpg" descr="CCDpinhole"/>
          <p:cNvPicPr>
            <a:picLocks noChangeAspect="1"/>
          </p:cNvPicPr>
          <p:nvPr/>
        </p:nvPicPr>
        <p:blipFill>
          <a:blip r:embed="rId2">
            <a:extLst/>
          </a:blip>
          <a:srcRect l="7171" t="32000" r="40229" b="14666"/>
          <a:stretch>
            <a:fillRect/>
          </a:stretch>
        </p:blipFill>
        <p:spPr>
          <a:xfrm>
            <a:off x="6483349" y="4191000"/>
            <a:ext cx="2127251" cy="215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Light sensors – cameras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</a:pPr>
            <a:r>
              <a:t>CMOS cameras are very compact and inexpensive, but haven’t matched CCDs in most performance dimensions.</a:t>
            </a:r>
          </a:p>
          <a:p>
            <a:pPr>
              <a:buChar char="▪"/>
            </a:pPr>
            <a:r>
              <a:t>Start from $20(!)</a:t>
            </a:r>
          </a:p>
          <a:p>
            <a:pPr>
              <a:buChar char="▪"/>
            </a:pPr>
            <a:r>
              <a:t>Custom CMOS cameras</a:t>
            </a:r>
            <a:br/>
            <a:r>
              <a:t>integrate image processing</a:t>
            </a:r>
            <a:br/>
            <a:r>
              <a:t>right on the camera. </a:t>
            </a:r>
          </a:p>
          <a:p>
            <a:pPr>
              <a:buChar char="▪"/>
            </a:pPr>
            <a:r>
              <a:t>Allow special functions like</a:t>
            </a:r>
            <a:br/>
            <a:r>
              <a:t>motion detection, recognition.</a:t>
            </a:r>
          </a:p>
        </p:txBody>
      </p:sp>
      <p:pic>
        <p:nvPicPr>
          <p:cNvPr id="49" name="CmosCAM.jpg" descr="CmosCA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590800"/>
            <a:ext cx="21336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Temperature/Heat sensors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4294967295"/>
          </p:nvPr>
        </p:nvSpPr>
        <p:spPr>
          <a:xfrm>
            <a:off x="609600" y="13716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har char="▪"/>
            </a:pPr>
            <a:r>
              <a:t>Many devices can measure temperature. Basic heat sensors are called “thermistors” (heat-sensitive resistors). </a:t>
            </a:r>
          </a:p>
          <a:p>
            <a:pPr>
              <a:lnSpc>
                <a:spcPct val="90000"/>
              </a:lnSpc>
              <a:buChar char="▪"/>
            </a:pPr>
            <a:r>
              <a:t>Available in a very wide </a:t>
            </a:r>
            <a:br/>
            <a:r>
              <a:t>range of resistances, with </a:t>
            </a:r>
            <a:br/>
            <a:r>
              <a:t>positive or negative </a:t>
            </a:r>
            <a:br/>
            <a:r>
              <a:t>resistance change/temp.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▪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har char="▪"/>
            </a:pPr>
            <a:endParaRPr/>
          </a:p>
          <a:p>
            <a:pPr>
              <a:lnSpc>
                <a:spcPct val="90000"/>
              </a:lnSpc>
              <a:buChar char="▪"/>
            </a:pPr>
            <a:r>
              <a:t>1-wire device family </a:t>
            </a:r>
            <a:br/>
            <a:r>
              <a:t>includes a thermometer. </a:t>
            </a:r>
          </a:p>
        </p:txBody>
      </p:sp>
      <p:pic>
        <p:nvPicPr>
          <p:cNvPr id="53" name="thermistors.jpg" descr="thermistor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200" y="2667000"/>
            <a:ext cx="2608263" cy="297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1101</Words>
  <Application>Microsoft Macintosh PowerPoint</Application>
  <PresentationFormat>On-screen Show (4:3)</PresentationFormat>
  <Paragraphs>151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Helvetica Neue</vt:lpstr>
      <vt:lpstr>Symbol</vt:lpstr>
      <vt:lpstr>Tahoma</vt:lpstr>
      <vt:lpstr>Times New Roman</vt:lpstr>
      <vt:lpstr>Wingdings</vt:lpstr>
      <vt:lpstr>Arial</vt:lpstr>
      <vt:lpstr>Default Design</vt:lpstr>
      <vt:lpstr>Sensors</vt:lpstr>
      <vt:lpstr>Sensors</vt:lpstr>
      <vt:lpstr>Light energy</vt:lpstr>
      <vt:lpstr>Light sensors</vt:lpstr>
      <vt:lpstr>Light sensors</vt:lpstr>
      <vt:lpstr>Light sensors – high end</vt:lpstr>
      <vt:lpstr>Light sensors – cameras</vt:lpstr>
      <vt:lpstr>Light sensors – cameras</vt:lpstr>
      <vt:lpstr>Temperature/Heat sensors</vt:lpstr>
      <vt:lpstr>Heat vision</vt:lpstr>
      <vt:lpstr>Thermal imagers</vt:lpstr>
      <vt:lpstr>Thermal sensors</vt:lpstr>
      <vt:lpstr>Thermal sensors</vt:lpstr>
      <vt:lpstr>Sound sensing</vt:lpstr>
      <vt:lpstr>Sound sensing</vt:lpstr>
      <vt:lpstr>Distance sensors</vt:lpstr>
      <vt:lpstr>Distance sensors</vt:lpstr>
      <vt:lpstr>Touch sensors</vt:lpstr>
      <vt:lpstr>Touch sensors</vt:lpstr>
      <vt:lpstr>Displacement/Angle Sensors</vt:lpstr>
      <vt:lpstr>Displacement/Angle Sensors</vt:lpstr>
      <vt:lpstr>Location/Direction</vt:lpstr>
      <vt:lpstr>Location/Direction</vt:lpstr>
      <vt:lpstr>Location/Direction</vt:lpstr>
      <vt:lpstr>Acceleration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Sensors</dc:title>
  <cp:lastModifiedBy>Microsoft Office User</cp:lastModifiedBy>
  <cp:revision>2</cp:revision>
  <dcterms:modified xsi:type="dcterms:W3CDTF">2018-04-03T09:51:29Z</dcterms:modified>
</cp:coreProperties>
</file>